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5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1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8" r:id="rId2"/>
    <p:sldId id="259" r:id="rId3"/>
    <p:sldId id="257" r:id="rId4"/>
    <p:sldId id="260" r:id="rId5"/>
    <p:sldId id="288" r:id="rId6"/>
    <p:sldId id="263" r:id="rId7"/>
    <p:sldId id="262" r:id="rId8"/>
    <p:sldId id="267" r:id="rId9"/>
    <p:sldId id="268" r:id="rId10"/>
    <p:sldId id="269" r:id="rId11"/>
    <p:sldId id="265" r:id="rId12"/>
    <p:sldId id="264" r:id="rId13"/>
    <p:sldId id="299" r:id="rId14"/>
    <p:sldId id="266" r:id="rId15"/>
    <p:sldId id="270" r:id="rId16"/>
    <p:sldId id="292" r:id="rId17"/>
    <p:sldId id="293" r:id="rId18"/>
    <p:sldId id="294" r:id="rId19"/>
    <p:sldId id="295" r:id="rId20"/>
    <p:sldId id="296" r:id="rId21"/>
    <p:sldId id="271" r:id="rId22"/>
    <p:sldId id="289" r:id="rId23"/>
    <p:sldId id="272" r:id="rId24"/>
    <p:sldId id="290" r:id="rId25"/>
    <p:sldId id="291" r:id="rId26"/>
    <p:sldId id="274" r:id="rId27"/>
    <p:sldId id="273" r:id="rId28"/>
    <p:sldId id="297" r:id="rId29"/>
    <p:sldId id="298" r:id="rId30"/>
    <p:sldId id="282" r:id="rId31"/>
    <p:sldId id="285" r:id="rId32"/>
    <p:sldId id="286" r:id="rId33"/>
    <p:sldId id="283" r:id="rId34"/>
    <p:sldId id="287" r:id="rId35"/>
    <p:sldId id="284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D36BD6-95FC-4422-9225-258DC0E9CE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55B3A08-7857-48E2-9897-BFB36F9C2711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Permeabilidad de las membranas celulares</a:t>
          </a:r>
          <a:endParaRPr lang="es-MX" dirty="0"/>
        </a:p>
      </dgm:t>
    </dgm:pt>
    <dgm:pt modelId="{BCBE3B08-431D-4C27-86C6-17AC3ACFB880}" type="parTrans" cxnId="{1E5B0808-B6ED-489F-AE0D-BCBBEF0415E3}">
      <dgm:prSet/>
      <dgm:spPr/>
      <dgm:t>
        <a:bodyPr/>
        <a:lstStyle/>
        <a:p>
          <a:endParaRPr lang="es-MX"/>
        </a:p>
      </dgm:t>
    </dgm:pt>
    <dgm:pt modelId="{80212803-DF69-424D-B061-DD2C44E43E8B}" type="sibTrans" cxnId="{1E5B0808-B6ED-489F-AE0D-BCBBEF0415E3}">
      <dgm:prSet/>
      <dgm:spPr/>
      <dgm:t>
        <a:bodyPr/>
        <a:lstStyle/>
        <a:p>
          <a:endParaRPr lang="es-MX"/>
        </a:p>
      </dgm:t>
    </dgm:pt>
    <dgm:pt modelId="{107FBDD8-E8C2-4E68-9770-8A991C5E684B}" type="pres">
      <dgm:prSet presAssocID="{7ED36BD6-95FC-4422-9225-258DC0E9CE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1E66DE-4BC4-4A77-A825-584257A63F85}" type="pres">
      <dgm:prSet presAssocID="{155B3A08-7857-48E2-9897-BFB36F9C271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5B0808-B6ED-489F-AE0D-BCBBEF0415E3}" srcId="{7ED36BD6-95FC-4422-9225-258DC0E9CEEB}" destId="{155B3A08-7857-48E2-9897-BFB36F9C2711}" srcOrd="0" destOrd="0" parTransId="{BCBE3B08-431D-4C27-86C6-17AC3ACFB880}" sibTransId="{80212803-DF69-424D-B061-DD2C44E43E8B}"/>
    <dgm:cxn modelId="{500A30D4-3D65-44F4-9F26-C0DCBF896CAE}" type="presOf" srcId="{155B3A08-7857-48E2-9897-BFB36F9C2711}" destId="{801E66DE-4BC4-4A77-A825-584257A63F85}" srcOrd="0" destOrd="0" presId="urn:microsoft.com/office/officeart/2005/8/layout/vList2"/>
    <dgm:cxn modelId="{FB1092BF-6023-4C55-AD13-3787DB2A7B4B}" type="presOf" srcId="{7ED36BD6-95FC-4422-9225-258DC0E9CEEB}" destId="{107FBDD8-E8C2-4E68-9770-8A991C5E684B}" srcOrd="0" destOrd="0" presId="urn:microsoft.com/office/officeart/2005/8/layout/vList2"/>
    <dgm:cxn modelId="{CECB499E-2F1D-4219-996A-A1695881735B}" type="presParOf" srcId="{107FBDD8-E8C2-4E68-9770-8A991C5E684B}" destId="{801E66DE-4BC4-4A77-A825-584257A63F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Proteínas transportadoras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9D86C50D-BE3A-41A4-ABD7-63EAD306F4C6}" type="presOf" srcId="{096BC273-747E-48C1-8DC9-5C86E92053F6}" destId="{D1AF3D9D-FC32-49D5-8D9B-87EC7C801922}" srcOrd="0" destOrd="0" presId="urn:microsoft.com/office/officeart/2005/8/layout/vList2"/>
    <dgm:cxn modelId="{47A1078F-E211-4486-9663-06F5EA6A29C5}" type="presOf" srcId="{36D4DE6F-F7BE-4664-8824-09830CB2EE23}" destId="{DB99359C-4C9D-49C8-AB81-3EAF1487B98C}" srcOrd="0" destOrd="0" presId="urn:microsoft.com/office/officeart/2005/8/layout/vList2"/>
    <dgm:cxn modelId="{309999EE-5994-4F11-8B4F-425277CC730A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Proteínas transportadoras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7048072A-9837-4794-8212-9E956BB7E768}" type="presOf" srcId="{36D4DE6F-F7BE-4664-8824-09830CB2EE23}" destId="{DB99359C-4C9D-49C8-AB81-3EAF1487B98C}" srcOrd="0" destOrd="0" presId="urn:microsoft.com/office/officeart/2005/8/layout/vList2"/>
    <dgm:cxn modelId="{FB3890E5-9CF7-4CE5-A1F3-7AD9149D99F6}" type="presOf" srcId="{096BC273-747E-48C1-8DC9-5C86E92053F6}" destId="{D1AF3D9D-FC32-49D5-8D9B-87EC7C801922}" srcOrd="0" destOrd="0" presId="urn:microsoft.com/office/officeart/2005/8/layout/vList2"/>
    <dgm:cxn modelId="{1014CCCD-C67A-4A72-B931-6F62B877701D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Proteínas transportadoras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17FAE0A3-E0A0-4592-9C91-579AE2040B45}" type="presOf" srcId="{096BC273-747E-48C1-8DC9-5C86E92053F6}" destId="{D1AF3D9D-FC32-49D5-8D9B-87EC7C801922}" srcOrd="0" destOrd="0" presId="urn:microsoft.com/office/officeart/2005/8/layout/vList2"/>
    <dgm:cxn modelId="{67C13F1C-64E4-4218-9F6D-744520B86555}" type="presOf" srcId="{36D4DE6F-F7BE-4664-8824-09830CB2EE23}" destId="{DB99359C-4C9D-49C8-AB81-3EAF1487B98C}" srcOrd="0" destOrd="0" presId="urn:microsoft.com/office/officeart/2005/8/layout/vList2"/>
    <dgm:cxn modelId="{3849042B-40A9-42C1-B2B9-A39CC4C372A0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Canales iónicos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A6FEF9A5-8F18-4A47-88A5-2B3C3E89AC92}" type="presOf" srcId="{36D4DE6F-F7BE-4664-8824-09830CB2EE23}" destId="{DB99359C-4C9D-49C8-AB81-3EAF1487B98C}" srcOrd="0" destOrd="0" presId="urn:microsoft.com/office/officeart/2005/8/layout/vList2"/>
    <dgm:cxn modelId="{C46181D5-CC67-4B6D-8934-D16D24302F5F}" type="presOf" srcId="{096BC273-747E-48C1-8DC9-5C86E92053F6}" destId="{D1AF3D9D-FC32-49D5-8D9B-87EC7C801922}" srcOrd="0" destOrd="0" presId="urn:microsoft.com/office/officeart/2005/8/layout/vList2"/>
    <dgm:cxn modelId="{D5292E8A-1358-43B5-9611-3A7B19DA6565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Canales iónicos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F6D3F3C3-4C97-48D1-91FC-B46E87DA42FB}" type="presOf" srcId="{096BC273-747E-48C1-8DC9-5C86E92053F6}" destId="{D1AF3D9D-FC32-49D5-8D9B-87EC7C801922}" srcOrd="0" destOrd="0" presId="urn:microsoft.com/office/officeart/2005/8/layout/vList2"/>
    <dgm:cxn modelId="{7BEA91CD-3773-4415-8285-1EEF05353B62}" type="presOf" srcId="{36D4DE6F-F7BE-4664-8824-09830CB2EE23}" destId="{DB99359C-4C9D-49C8-AB81-3EAF1487B98C}" srcOrd="0" destOrd="0" presId="urn:microsoft.com/office/officeart/2005/8/layout/vList2"/>
    <dgm:cxn modelId="{5FD35FF7-EF3C-482B-8AB4-0AB659A66946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Canales iónicos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7A99A967-099E-45DE-900C-34CC40150C8A}" type="presOf" srcId="{36D4DE6F-F7BE-4664-8824-09830CB2EE23}" destId="{DB99359C-4C9D-49C8-AB81-3EAF1487B98C}" srcOrd="0" destOrd="0" presId="urn:microsoft.com/office/officeart/2005/8/layout/vList2"/>
    <dgm:cxn modelId="{776D1CE3-F166-47C0-BD76-0BD5EAD54545}" type="presOf" srcId="{096BC273-747E-48C1-8DC9-5C86E92053F6}" destId="{D1AF3D9D-FC32-49D5-8D9B-87EC7C801922}" srcOrd="0" destOrd="0" presId="urn:microsoft.com/office/officeart/2005/8/layout/vList2"/>
    <dgm:cxn modelId="{67031ECF-DE87-4729-B7EB-AA6EF7B002C1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Canales iónicos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F91E1589-DA9C-4D4D-AEA3-8CE63C7DE46D}" type="presOf" srcId="{096BC273-747E-48C1-8DC9-5C86E92053F6}" destId="{D1AF3D9D-FC32-49D5-8D9B-87EC7C801922}" srcOrd="0" destOrd="0" presId="urn:microsoft.com/office/officeart/2005/8/layout/vList2"/>
    <dgm:cxn modelId="{DDF185D5-4DD2-4180-8303-093AD91A83E3}" type="presOf" srcId="{36D4DE6F-F7BE-4664-8824-09830CB2EE23}" destId="{DB99359C-4C9D-49C8-AB81-3EAF1487B98C}" srcOrd="0" destOrd="0" presId="urn:microsoft.com/office/officeart/2005/8/layout/vList2"/>
    <dgm:cxn modelId="{0FF33F57-2C22-4384-96D4-BB4B19F01124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Canales iónicos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50C38C38-7B71-4E40-9F0A-1ADE603BCFF1}" type="presOf" srcId="{096BC273-747E-48C1-8DC9-5C86E92053F6}" destId="{D1AF3D9D-FC32-49D5-8D9B-87EC7C801922}" srcOrd="0" destOrd="0" presId="urn:microsoft.com/office/officeart/2005/8/layout/vList2"/>
    <dgm:cxn modelId="{6B8CEBDA-93D8-49C7-95E8-0ED15E92C0B9}" type="presOf" srcId="{36D4DE6F-F7BE-4664-8824-09830CB2EE23}" destId="{DB99359C-4C9D-49C8-AB81-3EAF1487B98C}" srcOrd="0" destOrd="0" presId="urn:microsoft.com/office/officeart/2005/8/layout/vList2"/>
    <dgm:cxn modelId="{1426BC5A-4BAE-41B6-88FA-036290F191BE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Transporte activo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F2BCD6C1-3DC0-4048-981B-BB2883D1062E}" type="presOf" srcId="{36D4DE6F-F7BE-4664-8824-09830CB2EE23}" destId="{DB99359C-4C9D-49C8-AB81-3EAF1487B98C}" srcOrd="0" destOrd="0" presId="urn:microsoft.com/office/officeart/2005/8/layout/vList2"/>
    <dgm:cxn modelId="{1E4163D9-95E6-4ABB-B08E-10578B611CD2}" type="presOf" srcId="{096BC273-747E-48C1-8DC9-5C86E92053F6}" destId="{D1AF3D9D-FC32-49D5-8D9B-87EC7C801922}" srcOrd="0" destOrd="0" presId="urn:microsoft.com/office/officeart/2005/8/layout/vList2"/>
    <dgm:cxn modelId="{5F51BF8D-B23F-4040-A4B4-C111002DCEFE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Transporte activo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EA1FF9A0-E292-4362-B1D4-57AC41AEF2A5}" type="presOf" srcId="{096BC273-747E-48C1-8DC9-5C86E92053F6}" destId="{D1AF3D9D-FC32-49D5-8D9B-87EC7C801922}" srcOrd="0" destOrd="0" presId="urn:microsoft.com/office/officeart/2005/8/layout/vList2"/>
    <dgm:cxn modelId="{A0D71C6D-2730-43B9-9FC3-6F9155527888}" type="presOf" srcId="{36D4DE6F-F7BE-4664-8824-09830CB2EE23}" destId="{DB99359C-4C9D-49C8-AB81-3EAF1487B98C}" srcOrd="0" destOrd="0" presId="urn:microsoft.com/office/officeart/2005/8/layout/vList2"/>
    <dgm:cxn modelId="{8DB9E2AA-12FF-40D6-8502-7BF4639757E8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Permeabilidad de las membranas celulares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A5FF7BB8-6E3F-4DA1-8E67-06201449513F}" type="presOf" srcId="{096BC273-747E-48C1-8DC9-5C86E92053F6}" destId="{D1AF3D9D-FC32-49D5-8D9B-87EC7C801922}" srcOrd="0" destOrd="0" presId="urn:microsoft.com/office/officeart/2005/8/layout/vList2"/>
    <dgm:cxn modelId="{2658AB8E-A891-4309-BB77-B4E13C894682}" type="presOf" srcId="{36D4DE6F-F7BE-4664-8824-09830CB2EE23}" destId="{DB99359C-4C9D-49C8-AB81-3EAF1487B98C}" srcOrd="0" destOrd="0" presId="urn:microsoft.com/office/officeart/2005/8/layout/vList2"/>
    <dgm:cxn modelId="{412B4DE5-330B-4C35-81AA-28FF77C14CD7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Transporte activo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 custLinFactNeighborX="-2952" custLinFactNeighborY="143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66395BB8-1417-4546-AE76-199CD6ABCDED}" type="presOf" srcId="{096BC273-747E-48C1-8DC9-5C86E92053F6}" destId="{D1AF3D9D-FC32-49D5-8D9B-87EC7C801922}" srcOrd="0" destOrd="0" presId="urn:microsoft.com/office/officeart/2005/8/layout/vList2"/>
    <dgm:cxn modelId="{8A408EE3-BDAE-41E2-836E-9D5D943F56BA}" type="presOf" srcId="{36D4DE6F-F7BE-4664-8824-09830CB2EE23}" destId="{DB99359C-4C9D-49C8-AB81-3EAF1487B98C}" srcOrd="0" destOrd="0" presId="urn:microsoft.com/office/officeart/2005/8/layout/vList2"/>
    <dgm:cxn modelId="{61A5CD67-D671-4D13-A3CE-9A0D4A75A027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La energética del movimiento de solutos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6D9308A2-2548-4E69-8503-9A54DEFE10B9}" type="presOf" srcId="{36D4DE6F-F7BE-4664-8824-09830CB2EE23}" destId="{DB99359C-4C9D-49C8-AB81-3EAF1487B98C}" srcOrd="0" destOrd="0" presId="urn:microsoft.com/office/officeart/2005/8/layout/vList2"/>
    <dgm:cxn modelId="{AC7235DF-5748-4982-8F59-3581F598BAB2}" type="presOf" srcId="{096BC273-747E-48C1-8DC9-5C86E92053F6}" destId="{D1AF3D9D-FC32-49D5-8D9B-87EC7C801922}" srcOrd="0" destOrd="0" presId="urn:microsoft.com/office/officeart/2005/8/layout/vList2"/>
    <dgm:cxn modelId="{F237D632-8FD8-4B71-99CC-60DF3FDF8E64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dirty="0" smtClean="0"/>
            <a:t>La energética del movimiento de solutos</a:t>
          </a:r>
          <a:endParaRPr lang="es-MX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74436C4B-6EF3-43DC-AE3C-4092B0A6666F}" type="presOf" srcId="{36D4DE6F-F7BE-4664-8824-09830CB2EE23}" destId="{DB99359C-4C9D-49C8-AB81-3EAF1487B98C}" srcOrd="0" destOrd="0" presId="urn:microsoft.com/office/officeart/2005/8/layout/vList2"/>
    <dgm:cxn modelId="{FA5E330B-B0BA-4981-94DB-19C86D613074}" type="presOf" srcId="{096BC273-747E-48C1-8DC9-5C86E92053F6}" destId="{D1AF3D9D-FC32-49D5-8D9B-87EC7C801922}" srcOrd="0" destOrd="0" presId="urn:microsoft.com/office/officeart/2005/8/layout/vList2"/>
    <dgm:cxn modelId="{4A2285AE-92A5-477B-8A1B-BA68193E39E2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sz="4400" dirty="0" smtClean="0"/>
            <a:t>Difusión simple</a:t>
          </a:r>
          <a:endParaRPr lang="es-MX" sz="4400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AF9F4DE5-65FB-440A-A06F-4CEDA55CA0C0}" type="presOf" srcId="{36D4DE6F-F7BE-4664-8824-09830CB2EE23}" destId="{DB99359C-4C9D-49C8-AB81-3EAF1487B98C}" srcOrd="0" destOrd="0" presId="urn:microsoft.com/office/officeart/2005/8/layout/vList2"/>
    <dgm:cxn modelId="{8E2CE0E0-6266-472D-A786-C1A6ABB36578}" type="presOf" srcId="{096BC273-747E-48C1-8DC9-5C86E92053F6}" destId="{D1AF3D9D-FC32-49D5-8D9B-87EC7C801922}" srcOrd="0" destOrd="0" presId="urn:microsoft.com/office/officeart/2005/8/layout/vList2"/>
    <dgm:cxn modelId="{90938ADB-4B28-41D5-8287-6FADDB9DD04C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sz="4400" dirty="0" smtClean="0"/>
            <a:t>Difusión simple</a:t>
          </a:r>
          <a:endParaRPr lang="es-MX" sz="4400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 sz="4400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 sz="4400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CC55026D-F5DF-487B-A22F-BBE4E022966A}" type="presOf" srcId="{096BC273-747E-48C1-8DC9-5C86E92053F6}" destId="{D1AF3D9D-FC32-49D5-8D9B-87EC7C801922}" srcOrd="0" destOrd="0" presId="urn:microsoft.com/office/officeart/2005/8/layout/vList2"/>
    <dgm:cxn modelId="{25896741-5316-4992-A804-2EE75C594DCF}" type="presOf" srcId="{36D4DE6F-F7BE-4664-8824-09830CB2EE23}" destId="{DB99359C-4C9D-49C8-AB81-3EAF1487B98C}" srcOrd="0" destOrd="0" presId="urn:microsoft.com/office/officeart/2005/8/layout/vList2"/>
    <dgm:cxn modelId="{ABB82474-69C5-463A-9FF5-7E8C60874932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sz="4400" dirty="0" smtClean="0"/>
            <a:t>Osmosis</a:t>
          </a:r>
          <a:endParaRPr lang="es-MX" sz="4400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 sz="4400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 sz="4400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2769053F-1A80-4B58-A1D4-19AB4070AFD7}" type="presOf" srcId="{36D4DE6F-F7BE-4664-8824-09830CB2EE23}" destId="{DB99359C-4C9D-49C8-AB81-3EAF1487B98C}" srcOrd="0" destOrd="0" presId="urn:microsoft.com/office/officeart/2005/8/layout/vList2"/>
    <dgm:cxn modelId="{7F6F9672-CBD0-4C66-A761-DE557FBD87FC}" type="presOf" srcId="{096BC273-747E-48C1-8DC9-5C86E92053F6}" destId="{D1AF3D9D-FC32-49D5-8D9B-87EC7C801922}" srcOrd="0" destOrd="0" presId="urn:microsoft.com/office/officeart/2005/8/layout/vList2"/>
    <dgm:cxn modelId="{37AC996B-36D0-4B76-B17C-F646BB2771CA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sz="4400" dirty="0" smtClean="0"/>
            <a:t>Difusión facilitada</a:t>
          </a:r>
          <a:endParaRPr lang="es-MX" sz="4400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 sz="4400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 sz="4400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2E857517-132A-4623-B93F-912E19B72FA7}" type="presOf" srcId="{36D4DE6F-F7BE-4664-8824-09830CB2EE23}" destId="{DB99359C-4C9D-49C8-AB81-3EAF1487B98C}" srcOrd="0" destOrd="0" presId="urn:microsoft.com/office/officeart/2005/8/layout/vList2"/>
    <dgm:cxn modelId="{73B326C1-30FC-4E8B-86EC-49ADAD05F98A}" type="presOf" srcId="{096BC273-747E-48C1-8DC9-5C86E92053F6}" destId="{D1AF3D9D-FC32-49D5-8D9B-87EC7C801922}" srcOrd="0" destOrd="0" presId="urn:microsoft.com/office/officeart/2005/8/layout/vList2"/>
    <dgm:cxn modelId="{F44D4D67-BAB1-44C4-8154-B47DF9640C5C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6BC273-747E-48C1-8DC9-5C86E92053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D4DE6F-F7BE-4664-8824-09830CB2EE23}">
      <dgm:prSet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s-MX" sz="4400" dirty="0" smtClean="0"/>
            <a:t>Difusión facilitada</a:t>
          </a:r>
          <a:endParaRPr lang="es-MX" sz="4400" dirty="0"/>
        </a:p>
      </dgm:t>
    </dgm:pt>
    <dgm:pt modelId="{BBB4BBAD-4BC0-488F-B68B-C56195040AD0}" type="parTrans" cxnId="{4B4F62D7-4CBD-447F-954C-CDD4945ED168}">
      <dgm:prSet/>
      <dgm:spPr/>
      <dgm:t>
        <a:bodyPr/>
        <a:lstStyle/>
        <a:p>
          <a:endParaRPr lang="es-MX"/>
        </a:p>
      </dgm:t>
    </dgm:pt>
    <dgm:pt modelId="{9FB7E8EF-B5C0-42DB-9D19-8A7B674EC775}" type="sibTrans" cxnId="{4B4F62D7-4CBD-447F-954C-CDD4945ED168}">
      <dgm:prSet/>
      <dgm:spPr/>
      <dgm:t>
        <a:bodyPr/>
        <a:lstStyle/>
        <a:p>
          <a:endParaRPr lang="es-MX"/>
        </a:p>
      </dgm:t>
    </dgm:pt>
    <dgm:pt modelId="{D1AF3D9D-FC32-49D5-8D9B-87EC7C801922}" type="pres">
      <dgm:prSet presAssocID="{096BC273-747E-48C1-8DC9-5C86E92053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99359C-4C9D-49C8-AB81-3EAF1487B98C}" type="pres">
      <dgm:prSet presAssocID="{36D4DE6F-F7BE-4664-8824-09830CB2EE2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4F62D7-4CBD-447F-954C-CDD4945ED168}" srcId="{096BC273-747E-48C1-8DC9-5C86E92053F6}" destId="{36D4DE6F-F7BE-4664-8824-09830CB2EE23}" srcOrd="0" destOrd="0" parTransId="{BBB4BBAD-4BC0-488F-B68B-C56195040AD0}" sibTransId="{9FB7E8EF-B5C0-42DB-9D19-8A7B674EC775}"/>
    <dgm:cxn modelId="{03644832-8285-4D89-B12D-5D21F521A78E}" type="presOf" srcId="{096BC273-747E-48C1-8DC9-5C86E92053F6}" destId="{D1AF3D9D-FC32-49D5-8D9B-87EC7C801922}" srcOrd="0" destOrd="0" presId="urn:microsoft.com/office/officeart/2005/8/layout/vList2"/>
    <dgm:cxn modelId="{963D3CF9-DCC7-4EDB-903B-7FA6701CB849}" type="presOf" srcId="{36D4DE6F-F7BE-4664-8824-09830CB2EE23}" destId="{DB99359C-4C9D-49C8-AB81-3EAF1487B98C}" srcOrd="0" destOrd="0" presId="urn:microsoft.com/office/officeart/2005/8/layout/vList2"/>
    <dgm:cxn modelId="{A47CB1DD-A542-4C2B-BA3C-7A5275D58025}" type="presParOf" srcId="{D1AF3D9D-FC32-49D5-8D9B-87EC7C801922}" destId="{DB99359C-4C9D-49C8-AB81-3EAF1487B9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E66DE-4BC4-4A77-A825-584257A63F85}">
      <dsp:nvSpPr>
        <dsp:cNvPr id="0" name=""/>
        <dsp:cNvSpPr/>
      </dsp:nvSpPr>
      <dsp:spPr>
        <a:xfrm>
          <a:off x="0" y="3366"/>
          <a:ext cx="8229600" cy="13922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Permeabilidad de las membranas celulares</a:t>
          </a:r>
          <a:endParaRPr lang="es-MX" sz="3500" kern="1200" dirty="0"/>
        </a:p>
      </dsp:txBody>
      <dsp:txXfrm>
        <a:off x="67966" y="71332"/>
        <a:ext cx="8093668" cy="125636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247752"/>
          <a:ext cx="8229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Proteínas transportadoras</a:t>
          </a:r>
          <a:endParaRPr lang="es-MX" sz="4800" kern="1200" dirty="0"/>
        </a:p>
      </dsp:txBody>
      <dsp:txXfrm>
        <a:off x="56201" y="303953"/>
        <a:ext cx="8117198" cy="10388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247752"/>
          <a:ext cx="8229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Proteínas transportadoras</a:t>
          </a:r>
          <a:endParaRPr lang="es-MX" sz="4800" kern="1200" dirty="0"/>
        </a:p>
      </dsp:txBody>
      <dsp:txXfrm>
        <a:off x="56201" y="303953"/>
        <a:ext cx="8117198" cy="103887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247752"/>
          <a:ext cx="82296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Proteínas transportadoras</a:t>
          </a:r>
          <a:endParaRPr lang="es-MX" sz="4800" kern="1200" dirty="0"/>
        </a:p>
      </dsp:txBody>
      <dsp:txXfrm>
        <a:off x="56201" y="303953"/>
        <a:ext cx="8117198" cy="103887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Canales iónicos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Canales iónicos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Canales iónicos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Canales iónicos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Canales iónicos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Transporte activo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Transporte activo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3366"/>
          <a:ext cx="8229600" cy="13922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Permeabilidad de las membranas celulares</a:t>
          </a:r>
          <a:endParaRPr lang="es-MX" sz="3500" kern="1200" dirty="0"/>
        </a:p>
      </dsp:txBody>
      <dsp:txXfrm>
        <a:off x="67966" y="71332"/>
        <a:ext cx="8093668" cy="125636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7901"/>
          <a:ext cx="8229600" cy="1391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Transporte activo</a:t>
          </a:r>
          <a:endParaRPr lang="es-MX" sz="5800" kern="1200" dirty="0"/>
        </a:p>
      </dsp:txBody>
      <dsp:txXfrm>
        <a:off x="67909" y="75810"/>
        <a:ext cx="8093782" cy="1255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3366"/>
          <a:ext cx="8229600" cy="13922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La energética del movimiento de solutos</a:t>
          </a:r>
          <a:endParaRPr lang="es-MX" sz="3500" kern="1200" dirty="0"/>
        </a:p>
      </dsp:txBody>
      <dsp:txXfrm>
        <a:off x="67966" y="71332"/>
        <a:ext cx="8093668" cy="12563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3366"/>
          <a:ext cx="8229600" cy="13922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La energética del movimiento de solutos</a:t>
          </a:r>
          <a:endParaRPr lang="es-MX" sz="3500" kern="1200" dirty="0"/>
        </a:p>
      </dsp:txBody>
      <dsp:txXfrm>
        <a:off x="67966" y="71332"/>
        <a:ext cx="8093668" cy="12563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Difusión simple</a:t>
          </a:r>
          <a:endParaRPr lang="es-MX" sz="4400" kern="1200" dirty="0"/>
        </a:p>
      </dsp:txBody>
      <dsp:txXfrm>
        <a:off x="59399" y="150514"/>
        <a:ext cx="8110802" cy="1098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Difusión simple</a:t>
          </a:r>
          <a:endParaRPr lang="es-MX" sz="4400" kern="1200" dirty="0"/>
        </a:p>
      </dsp:txBody>
      <dsp:txXfrm>
        <a:off x="59399" y="150514"/>
        <a:ext cx="8110802" cy="10980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Osmosis</a:t>
          </a:r>
          <a:endParaRPr lang="es-MX" sz="4400" kern="1200" dirty="0"/>
        </a:p>
      </dsp:txBody>
      <dsp:txXfrm>
        <a:off x="59399" y="150514"/>
        <a:ext cx="8110802" cy="10980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Difusión facilitada</a:t>
          </a:r>
          <a:endParaRPr lang="es-MX" sz="4400" kern="1200" dirty="0"/>
        </a:p>
      </dsp:txBody>
      <dsp:txXfrm>
        <a:off x="59399" y="150514"/>
        <a:ext cx="8110802" cy="10980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9359C-4C9D-49C8-AB81-3EAF1487B98C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Difusión facilitada</a:t>
          </a:r>
          <a:endParaRPr lang="es-MX" sz="4400" kern="1200" dirty="0"/>
        </a:p>
      </dsp:txBody>
      <dsp:txXfrm>
        <a:off x="59399" y="150514"/>
        <a:ext cx="81108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8060E-C6DC-43CB-A0B5-B0BCA330923D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CBF11-D120-41CA-888A-8CBCEEDB038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1566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A8F140-E7E5-48FC-B664-8938F1EA0F4E}" type="slidenum">
              <a:rPr lang="en-US"/>
              <a:pPr/>
              <a:t>28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3657D2-D32C-4CEC-A593-AE5A5F1C65DC}" type="slidenum">
              <a:rPr lang="en-US"/>
              <a:pPr/>
              <a:t>29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BF11-D120-41CA-888A-8CBCEEDB038D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4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3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4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6"/>
            <a:ext cx="502920" cy="300831"/>
          </a:xfrm>
        </p:spPr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6" y="9381"/>
            <a:ext cx="2672861" cy="1900211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5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7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5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6" y="4948409"/>
            <a:ext cx="2672861" cy="1900211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3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3445ECC-C3B0-46BE-81C1-2B2F335D6796}" type="datetimeFigureOut">
              <a:rPr lang="es-MX" smtClean="0"/>
              <a:pPr/>
              <a:t>27/01/2012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8E0A4BF-9695-415B-BDBC-748FF2F98A5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5400" dirty="0" smtClean="0">
                <a:latin typeface="Century Schoolbook" pitchFamily="18" charset="0"/>
                <a:ea typeface="Batang" pitchFamily="18" charset="-127"/>
                <a:cs typeface="Levenim MT" pitchFamily="2" charset="-79"/>
              </a:rPr>
              <a:t>Estructura y organización celular</a:t>
            </a:r>
            <a:endParaRPr lang="es-MX" sz="5400" dirty="0">
              <a:latin typeface="Century Schoolbook" pitchFamily="18" charset="0"/>
              <a:ea typeface="Batang" pitchFamily="18" charset="-127"/>
              <a:cs typeface="Levenim MT" pitchFamily="2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3600" b="1" dirty="0" smtClean="0">
                <a:latin typeface="Century Schoolbook" pitchFamily="18" charset="0"/>
                <a:ea typeface="Batang" pitchFamily="18" charset="-127"/>
                <a:cs typeface="Levenim MT" pitchFamily="2" charset="-79"/>
              </a:rPr>
              <a:t>Estructura y función de las membranas celulares. Transporte.</a:t>
            </a:r>
          </a:p>
          <a:p>
            <a:r>
              <a:rPr lang="es-MX" sz="3600" dirty="0" smtClean="0">
                <a:latin typeface="Century Schoolbook" pitchFamily="18" charset="0"/>
                <a:ea typeface="Batang" pitchFamily="18" charset="-127"/>
                <a:cs typeface="Levenim MT" pitchFamily="2" charset="-79"/>
              </a:rPr>
              <a:t>M. en C. Carlos Gerardo Castillo Sosa</a:t>
            </a:r>
          </a:p>
          <a:p>
            <a:r>
              <a:rPr lang="es-MX" sz="3600" dirty="0" smtClean="0">
                <a:latin typeface="Century Schoolbook" pitchFamily="18" charset="0"/>
                <a:ea typeface="Batang" pitchFamily="18" charset="-127"/>
                <a:cs typeface="Levenim MT" pitchFamily="2" charset="-79"/>
              </a:rPr>
              <a:t>FMVZ-BUAP</a:t>
            </a:r>
          </a:p>
          <a:p>
            <a:r>
              <a:rPr lang="es-MX" sz="3600" dirty="0" smtClean="0">
                <a:latin typeface="Century Schoolbook" pitchFamily="18" charset="0"/>
                <a:ea typeface="Batang" pitchFamily="18" charset="-127"/>
                <a:cs typeface="Levenim MT" pitchFamily="2" charset="-79"/>
              </a:rPr>
              <a:t>Primavera 2012</a:t>
            </a:r>
            <a:endParaRPr lang="es-MX" sz="3600" dirty="0">
              <a:latin typeface="Century Schoolbook" pitchFamily="18" charset="0"/>
              <a:ea typeface="Batang" pitchFamily="18" charset="-127"/>
              <a:cs typeface="Levenim MT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2500" lnSpcReduction="10000"/>
          </a:bodyPr>
          <a:lstStyle/>
          <a:p>
            <a:r>
              <a:rPr lang="es-MX" sz="3600" dirty="0" smtClean="0">
                <a:latin typeface="Century Schoolbook" pitchFamily="18" charset="0"/>
              </a:rPr>
              <a:t>En otras palabras, la difusión simple no requiere gasto de ATP, ya que es un fenómeno </a:t>
            </a:r>
            <a:r>
              <a:rPr lang="es-MX" sz="3600" b="1" dirty="0" smtClean="0">
                <a:solidFill>
                  <a:schemeClr val="accent3"/>
                </a:solidFill>
                <a:latin typeface="Century Schoolbook" pitchFamily="18" charset="0"/>
              </a:rPr>
              <a:t>espontáneo</a:t>
            </a:r>
            <a:r>
              <a:rPr lang="es-MX" sz="3600" dirty="0" smtClean="0">
                <a:latin typeface="Century Schoolbook" pitchFamily="18" charset="0"/>
              </a:rPr>
              <a:t>. </a:t>
            </a:r>
          </a:p>
          <a:p>
            <a:r>
              <a:rPr lang="es-MX" sz="3600" dirty="0" smtClean="0">
                <a:latin typeface="Century Schoolbook" pitchFamily="18" charset="0"/>
              </a:rPr>
              <a:t>Las moléculas que se movilizan por difusión simple a través de la membrana son las no polares y pequeñas, las liposolubles y las polares pequeñas, pero sin carga eléctrica neta, como el H</a:t>
            </a:r>
            <a:r>
              <a:rPr lang="es-MX" sz="3600" baseline="-25000" dirty="0" smtClean="0">
                <a:latin typeface="Century Schoolbook" pitchFamily="18" charset="0"/>
              </a:rPr>
              <a:t>2</a:t>
            </a:r>
            <a:r>
              <a:rPr lang="es-MX" sz="3600" dirty="0" smtClean="0">
                <a:latin typeface="Century Schoolbook" pitchFamily="18" charset="0"/>
              </a:rPr>
              <a:t>O.</a:t>
            </a:r>
          </a:p>
          <a:p>
            <a:endParaRPr lang="es-MX" sz="36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600" dirty="0" smtClean="0">
                <a:latin typeface="Century Schoolbook" pitchFamily="18" charset="0"/>
              </a:rPr>
              <a:t>El agua se mueve con facilidad a través de una membrana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semipermeable</a:t>
            </a:r>
            <a:r>
              <a:rPr lang="es-MX" sz="3600" dirty="0" smtClean="0">
                <a:latin typeface="Century Schoolbook" pitchFamily="18" charset="0"/>
              </a:rPr>
              <a:t> de una región con una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menor</a:t>
            </a:r>
            <a:r>
              <a:rPr lang="es-MX" sz="3600" dirty="0" smtClean="0">
                <a:latin typeface="Century Schoolbook" pitchFamily="18" charset="0"/>
              </a:rPr>
              <a:t> concentración de solutos a una región con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mayor</a:t>
            </a:r>
            <a:r>
              <a:rPr lang="es-MX" sz="3600" dirty="0" smtClean="0">
                <a:latin typeface="Century Schoolbook" pitchFamily="18" charset="0"/>
              </a:rPr>
              <a:t> concentración. Este proceso se llama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osmosis</a:t>
            </a:r>
            <a:r>
              <a:rPr lang="es-MX" sz="3600" dirty="0" smtClean="0"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erard\Pictures\Karp\figure_4_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518"/>
            <a:ext cx="9144000" cy="68029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arp6_fig_04_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79400"/>
            <a:ext cx="3656013" cy="630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2500" lnSpcReduction="10000"/>
          </a:bodyPr>
          <a:lstStyle/>
          <a:p>
            <a:r>
              <a:rPr lang="es-MX" sz="3600" dirty="0" smtClean="0">
                <a:latin typeface="Century Schoolbook" pitchFamily="18" charset="0"/>
              </a:rPr>
              <a:t>Aquellas moléculas </a:t>
            </a:r>
            <a:r>
              <a:rPr lang="es-MX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que no pueden atravesar </a:t>
            </a:r>
            <a:r>
              <a:rPr lang="es-MX" sz="3600" dirty="0" smtClean="0">
                <a:latin typeface="Century Schoolbook" pitchFamily="18" charset="0"/>
              </a:rPr>
              <a:t>fácilmente las membranas por difusión simple debido a su </a:t>
            </a:r>
            <a:r>
              <a:rPr lang="es-MX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polaridad y/o a su tamaño</a:t>
            </a:r>
            <a:r>
              <a:rPr lang="es-MX" sz="3600" dirty="0" smtClean="0">
                <a:latin typeface="Century Schoolbook" pitchFamily="18" charset="0"/>
              </a:rPr>
              <a:t>, podrán hacerlo si están presentes sus respectivos </a:t>
            </a:r>
            <a:r>
              <a:rPr lang="es-MX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transportadores</a:t>
            </a:r>
            <a:r>
              <a:rPr lang="es-MX" sz="3600" dirty="0" smtClean="0">
                <a:latin typeface="Century Schoolbook" pitchFamily="18" charset="0"/>
              </a:rPr>
              <a:t>. Se los puede agrupar del siguiente modo:</a:t>
            </a:r>
          </a:p>
          <a:p>
            <a:pPr lvl="1"/>
            <a:r>
              <a:rPr lang="es-MX" sz="3200" b="1" dirty="0" smtClean="0">
                <a:latin typeface="Century Schoolbook" pitchFamily="18" charset="0"/>
              </a:rPr>
              <a:t>Proteínas canal o canales i</a:t>
            </a:r>
            <a:r>
              <a:rPr lang="en-US" sz="3200" b="1" dirty="0" smtClean="0">
                <a:latin typeface="Century Schoolbook" pitchFamily="18" charset="0"/>
              </a:rPr>
              <a:t>ó</a:t>
            </a:r>
            <a:r>
              <a:rPr lang="es-MX" sz="3200" b="1" dirty="0" err="1" smtClean="0">
                <a:latin typeface="Century Schoolbook" pitchFamily="18" charset="0"/>
              </a:rPr>
              <a:t>nicos</a:t>
            </a:r>
            <a:endParaRPr lang="es-MX" sz="3200" dirty="0" smtClean="0">
              <a:latin typeface="Century Schoolbook" pitchFamily="18" charset="0"/>
            </a:endParaRPr>
          </a:p>
          <a:p>
            <a:pPr lvl="1"/>
            <a:r>
              <a:rPr lang="es-MX" sz="3200" b="1" dirty="0" smtClean="0">
                <a:latin typeface="Century Schoolbook" pitchFamily="18" charset="0"/>
              </a:rPr>
              <a:t>Proteínas transportadoras</a:t>
            </a:r>
            <a:endParaRPr lang="es-MX" sz="3200" dirty="0" smtClean="0">
              <a:latin typeface="Century Schoolbook" pitchFamily="18" charset="0"/>
            </a:endParaRPr>
          </a:p>
          <a:p>
            <a:endParaRPr lang="es-MX" sz="36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3200" dirty="0" smtClean="0">
                <a:latin typeface="Century Schoolbook" pitchFamily="18" charset="0"/>
              </a:rPr>
              <a:t>La difusión facilitada</a:t>
            </a:r>
            <a:r>
              <a:rPr lang="es-MX" sz="3200" b="1" dirty="0" smtClean="0">
                <a:latin typeface="Century Schoolbook" pitchFamily="18" charset="0"/>
              </a:rPr>
              <a:t> </a:t>
            </a:r>
            <a:r>
              <a:rPr lang="es-MX" sz="3200" dirty="0" smtClean="0">
                <a:latin typeface="Century Schoolbook" pitchFamily="18" charset="0"/>
              </a:rPr>
              <a:t>ocurre </a:t>
            </a:r>
            <a:r>
              <a:rPr lang="es-MX" sz="3200" b="1" dirty="0" smtClean="0">
                <a:latin typeface="Century Schoolbook" pitchFamily="18" charset="0"/>
              </a:rPr>
              <a:t>siempre a </a:t>
            </a:r>
            <a: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favor del gradiente</a:t>
            </a:r>
            <a:r>
              <a:rPr lang="es-MX" sz="3200" dirty="0" smtClean="0">
                <a:latin typeface="Century Schoolbook" pitchFamily="18" charset="0"/>
              </a:rPr>
              <a:t>, por lo tanto </a:t>
            </a:r>
            <a:r>
              <a:rPr lang="es-MX" sz="3200" b="1" dirty="0" smtClean="0">
                <a:latin typeface="Century Schoolbook" pitchFamily="18" charset="0"/>
              </a:rPr>
              <a:t>no requiere gasto de energía adicional</a:t>
            </a:r>
            <a:r>
              <a:rPr lang="es-MX" sz="3200" dirty="0" smtClean="0">
                <a:latin typeface="Century Schoolbook" pitchFamily="18" charset="0"/>
              </a:rPr>
              <a:t>. Sin embargo, puede tratarse de un </a:t>
            </a:r>
            <a:r>
              <a:rPr lang="es-MX" sz="3200" b="1" dirty="0" smtClean="0">
                <a:latin typeface="Century Schoolbook" pitchFamily="18" charset="0"/>
              </a:rPr>
              <a:t>gradiente de concentración</a:t>
            </a:r>
            <a:r>
              <a:rPr lang="es-MX" sz="3200" dirty="0" smtClean="0">
                <a:latin typeface="Century Schoolbook" pitchFamily="18" charset="0"/>
              </a:rPr>
              <a:t> o de un </a:t>
            </a:r>
            <a:r>
              <a:rPr lang="es-MX" sz="3200" b="1" dirty="0" smtClean="0">
                <a:latin typeface="Century Schoolbook" pitchFamily="18" charset="0"/>
              </a:rPr>
              <a:t>gradiente de potencial eléctrico</a:t>
            </a:r>
            <a:endParaRPr lang="es-MX" sz="3200" dirty="0" smtClean="0">
              <a:latin typeface="Century Schoolbook" pitchFamily="18" charset="0"/>
            </a:endParaRPr>
          </a:p>
          <a:p>
            <a:endParaRPr lang="es-MX" sz="32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600" dirty="0" smtClean="0">
                <a:latin typeface="Century Schoolbook" pitchFamily="18" charset="0"/>
              </a:rPr>
              <a:t>Tienen muchas similitudes con las enzimas</a:t>
            </a:r>
          </a:p>
          <a:p>
            <a:r>
              <a:rPr lang="es-MX" sz="3600" dirty="0" smtClean="0">
                <a:latin typeface="Century Schoolbook" pitchFamily="18" charset="0"/>
              </a:rPr>
              <a:t>Son específicos para las moléculas que transportan, discriminan entre </a:t>
            </a:r>
            <a:r>
              <a:rPr lang="es-MX" sz="3600" dirty="0" err="1" smtClean="0">
                <a:latin typeface="Century Schoolbook" pitchFamily="18" charset="0"/>
              </a:rPr>
              <a:t>estereoisomeros</a:t>
            </a:r>
            <a:r>
              <a:rPr lang="es-MX" sz="3600" dirty="0" smtClean="0">
                <a:latin typeface="Century Schoolbook" pitchFamily="18" charset="0"/>
              </a:rPr>
              <a:t> D y L</a:t>
            </a:r>
          </a:p>
          <a:p>
            <a:r>
              <a:rPr lang="es-MX" sz="3600" dirty="0" smtClean="0">
                <a:latin typeface="Century Schoolbook" pitchFamily="18" charset="0"/>
              </a:rPr>
              <a:t>Cinética tipo saturación</a:t>
            </a:r>
          </a:p>
          <a:p>
            <a:r>
              <a:rPr lang="es-MX" sz="3600" dirty="0" smtClean="0">
                <a:latin typeface="Century Schoolbook" pitchFamily="18" charset="0"/>
              </a:rPr>
              <a:t>Mas lentos que los canales iónicos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erard\Pictures\Karp\figure_4_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4866"/>
            <a:ext cx="6048672" cy="67331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23987"/>
            <a:ext cx="8229600" cy="4572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>
              <a:buNone/>
            </a:pPr>
            <a:endParaRPr lang="es-MX" sz="2800" dirty="0" smtClean="0">
              <a:latin typeface="Century Schoolbook" pitchFamily="18" charset="0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Century Schoolbook" pitchFamily="18" charset="0"/>
              </a:rPr>
              <a:t>MONOTRANSPORTADORA O UNIPORTE</a:t>
            </a:r>
            <a:r>
              <a:rPr lang="es-MX" sz="2800" dirty="0" smtClean="0">
                <a:latin typeface="Century Schoolbook" pitchFamily="18" charset="0"/>
              </a:rPr>
              <a:t>: Transfieren UN solo tipo de soluto de un lado al otro de la membrana. (ej.: transporte de glucosa en la mayoría de las células animales, desde el medio extracelular, la sangre, donde la concentración es mayor, hacia el interior de las mismas donde es menor)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rgbClr val="FFC000"/>
                </a:solidFill>
                <a:latin typeface="Century Schoolbook" pitchFamily="18" charset="0"/>
              </a:rPr>
              <a:t>COTRANSPORTADORA O SIMPORTE</a:t>
            </a:r>
            <a:r>
              <a:rPr lang="es-MX" sz="2800" dirty="0" smtClean="0">
                <a:latin typeface="Century Schoolbook" pitchFamily="18" charset="0"/>
              </a:rPr>
              <a:t>: Transfieren DOS tipos de solutos, ambos en el mismo sentido. Ejemplo: </a:t>
            </a:r>
            <a:r>
              <a:rPr lang="es-MX" sz="2800" dirty="0" err="1" smtClean="0">
                <a:latin typeface="Century Schoolbook" pitchFamily="18" charset="0"/>
              </a:rPr>
              <a:t>Na</a:t>
            </a:r>
            <a:r>
              <a:rPr lang="es-MX" sz="2800" dirty="0" smtClean="0">
                <a:latin typeface="Century Schoolbook" pitchFamily="18" charset="0"/>
              </a:rPr>
              <a:t> y glucosa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Century Schoolbook" pitchFamily="18" charset="0"/>
              </a:rPr>
              <a:t>CONTRATRANSPORTADORA O ANTIPORTE</a:t>
            </a:r>
            <a:r>
              <a:rPr lang="es-MX" sz="2800" dirty="0" smtClean="0">
                <a:latin typeface="Century Schoolbook" pitchFamily="18" charset="0"/>
              </a:rPr>
              <a:t>: Transfiere DOS tipos distintos de solutos en sentidos contrarios. Es decir, uno ingresa al citoplasma si, y solo si, simultáneamente el otro sale.</a:t>
            </a:r>
          </a:p>
          <a:p>
            <a:endParaRPr lang="es-MX" sz="28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dirty="0" smtClean="0">
                <a:latin typeface="Century Schoolbook" pitchFamily="18" charset="0"/>
              </a:rPr>
              <a:t>La membrana plasmática es una barrera con </a:t>
            </a:r>
            <a:r>
              <a:rPr lang="es-MX" dirty="0" smtClean="0">
                <a:solidFill>
                  <a:srgbClr val="FFC000"/>
                </a:solidFill>
                <a:latin typeface="Century Schoolbook" pitchFamily="18" charset="0"/>
              </a:rPr>
              <a:t>permeabilidad</a:t>
            </a:r>
            <a:r>
              <a:rPr lang="es-MX" dirty="0" smtClean="0">
                <a:latin typeface="Century Schoolbook" pitchFamily="18" charset="0"/>
              </a:rPr>
              <a:t> </a:t>
            </a:r>
            <a:r>
              <a:rPr lang="es-MX" dirty="0" smtClean="0">
                <a:solidFill>
                  <a:srgbClr val="FFC000"/>
                </a:solidFill>
                <a:latin typeface="Century Schoolbook" pitchFamily="18" charset="0"/>
              </a:rPr>
              <a:t>selectiva</a:t>
            </a:r>
            <a:endParaRPr lang="es-MX" dirty="0" smtClean="0">
              <a:latin typeface="Century Schoolbook" pitchFamily="18" charset="0"/>
            </a:endParaRPr>
          </a:p>
          <a:p>
            <a:r>
              <a:rPr lang="es-MX" dirty="0" smtClean="0">
                <a:latin typeface="Century Schoolbook" pitchFamily="18" charset="0"/>
              </a:rPr>
              <a:t>Sus propiedades aseguran que las sustancias </a:t>
            </a:r>
            <a:r>
              <a:rPr lang="es-MX" dirty="0" smtClean="0">
                <a:solidFill>
                  <a:srgbClr val="FFC000"/>
                </a:solidFill>
                <a:latin typeface="Century Schoolbook" pitchFamily="18" charset="0"/>
              </a:rPr>
              <a:t>esenciales</a:t>
            </a:r>
            <a:r>
              <a:rPr lang="es-MX" dirty="0" smtClean="0">
                <a:latin typeface="Century Schoolbook" pitchFamily="18" charset="0"/>
              </a:rPr>
              <a:t>, que los intermediarios metabólicos permanezcan en la célula y que los productos de </a:t>
            </a:r>
            <a:r>
              <a:rPr lang="es-MX" dirty="0" smtClean="0">
                <a:solidFill>
                  <a:schemeClr val="accent3"/>
                </a:solidFill>
                <a:latin typeface="Century Schoolbook" pitchFamily="18" charset="0"/>
              </a:rPr>
              <a:t>desecho</a:t>
            </a:r>
            <a:r>
              <a:rPr lang="es-MX" dirty="0" smtClean="0">
                <a:latin typeface="Century Schoolbook" pitchFamily="18" charset="0"/>
              </a:rPr>
              <a:t>, como la urea, abandonen la misma.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7733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600" dirty="0" smtClean="0">
                <a:latin typeface="Century Schoolbook" pitchFamily="18" charset="0"/>
              </a:rPr>
              <a:t>Los canales iónicos son “poros” o “túneles” formados por una o varias proteínas </a:t>
            </a:r>
            <a:r>
              <a:rPr lang="es-MX" sz="3600" dirty="0" err="1" smtClean="0">
                <a:latin typeface="Century Schoolbook" pitchFamily="18" charset="0"/>
              </a:rPr>
              <a:t>transmembrana</a:t>
            </a:r>
            <a:r>
              <a:rPr lang="es-MX" sz="3600" dirty="0" smtClean="0">
                <a:latin typeface="Century Schoolbook" pitchFamily="18" charset="0"/>
              </a:rPr>
              <a:t>. </a:t>
            </a:r>
          </a:p>
          <a:p>
            <a:r>
              <a:rPr lang="es-MX" sz="3600" dirty="0" smtClean="0">
                <a:latin typeface="Century Schoolbook" pitchFamily="18" charset="0"/>
              </a:rPr>
              <a:t>Existen canales iónicos en todas las células, tanto en la membrana plasmática como en las membranas de los organelos. </a:t>
            </a:r>
          </a:p>
          <a:p>
            <a:endParaRPr lang="es-MX" sz="36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200" dirty="0" smtClean="0">
                <a:latin typeface="Century Schoolbook" pitchFamily="18" charset="0"/>
              </a:rPr>
              <a:t>Son altamente selectivos, porque cada canal sólo puede transportar un tipo de ion (K</a:t>
            </a:r>
            <a:r>
              <a:rPr lang="es-MX" sz="3200" baseline="30000" dirty="0" smtClean="0">
                <a:latin typeface="Century Schoolbook" pitchFamily="18" charset="0"/>
              </a:rPr>
              <a:t>+</a:t>
            </a:r>
            <a:r>
              <a:rPr lang="es-MX" sz="3200" dirty="0" smtClean="0">
                <a:latin typeface="Century Schoolbook" pitchFamily="18" charset="0"/>
              </a:rPr>
              <a:t>, </a:t>
            </a:r>
            <a:r>
              <a:rPr lang="es-MX" sz="3200" dirty="0" err="1" smtClean="0">
                <a:latin typeface="Century Schoolbook" pitchFamily="18" charset="0"/>
              </a:rPr>
              <a:t>Na</a:t>
            </a:r>
            <a:r>
              <a:rPr lang="es-MX" sz="3200" baseline="30000" dirty="0" smtClean="0">
                <a:latin typeface="Century Schoolbook" pitchFamily="18" charset="0"/>
              </a:rPr>
              <a:t>+</a:t>
            </a:r>
            <a:r>
              <a:rPr lang="es-MX" sz="3200" dirty="0" smtClean="0">
                <a:latin typeface="Century Schoolbook" pitchFamily="18" charset="0"/>
              </a:rPr>
              <a:t>, etc.). Los iones se mueven a través del canal a una velocidad muy elevada (10</a:t>
            </a:r>
            <a:r>
              <a:rPr lang="es-MX" sz="3200" baseline="30000" dirty="0" smtClean="0">
                <a:latin typeface="Century Schoolbook" pitchFamily="18" charset="0"/>
              </a:rPr>
              <a:t>8</a:t>
            </a:r>
            <a:r>
              <a:rPr lang="es-MX" sz="3200" dirty="0" smtClean="0">
                <a:latin typeface="Century Schoolbook" pitchFamily="18" charset="0"/>
              </a:rPr>
              <a:t> iones por segundo).</a:t>
            </a:r>
          </a:p>
          <a:p>
            <a:endParaRPr lang="es-MX" sz="32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2500" lnSpcReduction="10000"/>
          </a:bodyPr>
          <a:lstStyle/>
          <a:p>
            <a:r>
              <a:rPr lang="es-MX" sz="3600" dirty="0" smtClean="0">
                <a:latin typeface="Century Schoolbook" pitchFamily="18" charset="0"/>
              </a:rPr>
              <a:t>La mayoría de los canales no permanecen abiertos permanentemente, sino que se abren en respuesta a estímulos. </a:t>
            </a:r>
          </a:p>
          <a:p>
            <a:r>
              <a:rPr lang="es-MX" sz="3600" dirty="0" smtClean="0">
                <a:latin typeface="Century Schoolbook" pitchFamily="18" charset="0"/>
              </a:rPr>
              <a:t>Estos estímulos pueden ser tanto la presencia de una sustancia inductora como una modificación de la carga eléctrica de la membrana (modificación del </a:t>
            </a:r>
            <a:r>
              <a:rPr lang="es-MX" sz="3600" b="1" dirty="0" smtClean="0">
                <a:latin typeface="Century Schoolbook" pitchFamily="18" charset="0"/>
              </a:rPr>
              <a:t>potencial eléctrico</a:t>
            </a:r>
            <a:r>
              <a:rPr lang="es-MX" sz="3600" dirty="0" smtClean="0">
                <a:latin typeface="Century Schoolbook" pitchFamily="18" charset="0"/>
              </a:rPr>
              <a:t>).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200" dirty="0" smtClean="0">
                <a:latin typeface="Century Schoolbook" pitchFamily="18" charset="0"/>
              </a:rPr>
              <a:t>Los canales que se abren o cierran en presencia de sustancias inductoras (</a:t>
            </a:r>
            <a:r>
              <a:rPr lang="es-MX" sz="3200" dirty="0" err="1" smtClean="0">
                <a:latin typeface="Century Schoolbook" pitchFamily="18" charset="0"/>
              </a:rPr>
              <a:t>ligandos</a:t>
            </a:r>
            <a:r>
              <a:rPr lang="es-MX" sz="3200" dirty="0" smtClean="0">
                <a:latin typeface="Century Schoolbook" pitchFamily="18" charset="0"/>
              </a:rPr>
              <a:t>) son llamados </a:t>
            </a:r>
            <a:r>
              <a:rPr lang="es-MX" sz="3200" b="1" dirty="0" smtClean="0">
                <a:latin typeface="Century Schoolbook" pitchFamily="18" charset="0"/>
              </a:rPr>
              <a:t>dependientes de ligando</a:t>
            </a:r>
            <a:r>
              <a:rPr lang="es-MX" sz="3200" dirty="0" smtClean="0">
                <a:latin typeface="Century Schoolbook" pitchFamily="18" charset="0"/>
              </a:rPr>
              <a:t> y los otros, </a:t>
            </a:r>
            <a:r>
              <a:rPr lang="es-MX" sz="3200" b="1" dirty="0" smtClean="0">
                <a:latin typeface="Century Schoolbook" pitchFamily="18" charset="0"/>
              </a:rPr>
              <a:t>dependientes de voltaje</a:t>
            </a:r>
            <a:endParaRPr lang="es-MX" sz="32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200" dirty="0" smtClean="0">
                <a:latin typeface="Century Schoolbook" pitchFamily="18" charset="0"/>
              </a:rPr>
              <a:t>Funciones de los canales iónicos:</a:t>
            </a:r>
          </a:p>
          <a:p>
            <a:pPr lvl="1"/>
            <a:r>
              <a:rPr lang="es-MX" sz="3200" dirty="0" smtClean="0">
                <a:latin typeface="Century Schoolbook" pitchFamily="18" charset="0"/>
              </a:rPr>
              <a:t>Formación y propagación de un impulso nervioso</a:t>
            </a:r>
          </a:p>
          <a:p>
            <a:pPr lvl="1"/>
            <a:r>
              <a:rPr lang="es-MX" sz="3200" dirty="0" smtClean="0">
                <a:latin typeface="Century Schoolbook" pitchFamily="18" charset="0"/>
              </a:rPr>
              <a:t>Contracción muscular</a:t>
            </a:r>
          </a:p>
          <a:p>
            <a:pPr lvl="1"/>
            <a:r>
              <a:rPr lang="es-MX" sz="3200" dirty="0" smtClean="0">
                <a:latin typeface="Century Schoolbook" pitchFamily="18" charset="0"/>
              </a:rPr>
              <a:t>Regulación del volumen celular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267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erard\Pictures\Karp\figure_4_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90477"/>
            <a:ext cx="4514844" cy="66092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gure 4-4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2" y="317500"/>
            <a:ext cx="7642225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gure 4-4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2" y="1612900"/>
            <a:ext cx="8531225" cy="364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33485"/>
            <a:ext cx="8229600" cy="4572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endParaRPr lang="es-MX" sz="2800" dirty="0" smtClean="0">
              <a:latin typeface="Century Schoolbook" pitchFamily="18" charset="0"/>
            </a:endParaRPr>
          </a:p>
          <a:p>
            <a:r>
              <a:rPr lang="es-MX" sz="2800" dirty="0" smtClean="0">
                <a:latin typeface="Century Schoolbook" pitchFamily="18" charset="0"/>
              </a:rPr>
              <a:t>Todo esto permite a la célula mantener el </a:t>
            </a:r>
            <a:r>
              <a:rPr lang="es-MX" sz="2800" b="1" dirty="0" smtClean="0">
                <a:latin typeface="Century Schoolbook" pitchFamily="18" charset="0"/>
              </a:rPr>
              <a:t>medio </a:t>
            </a:r>
            <a:r>
              <a:rPr lang="es-MX" sz="2800" b="1" dirty="0" smtClean="0">
                <a:solidFill>
                  <a:schemeClr val="accent3"/>
                </a:solidFill>
                <a:latin typeface="Century Schoolbook" pitchFamily="18" charset="0"/>
              </a:rPr>
              <a:t>interno relativamente constante</a:t>
            </a:r>
            <a:r>
              <a:rPr lang="es-MX" sz="2800" dirty="0" smtClean="0">
                <a:solidFill>
                  <a:schemeClr val="accent3"/>
                </a:solidFill>
                <a:latin typeface="Century Schoolbook" pitchFamily="18" charset="0"/>
              </a:rPr>
              <a:t>. </a:t>
            </a:r>
          </a:p>
          <a:p>
            <a:r>
              <a:rPr lang="es-MX" sz="2800" dirty="0" smtClean="0">
                <a:latin typeface="Century Schoolbook" pitchFamily="18" charset="0"/>
              </a:rPr>
              <a:t>La membrana, debido a sus características hidrofóbicas, es impermeable a la mayor parte de las moléculas hidrosolubles, como la glucosa, los aminoácidos y los iones en general. </a:t>
            </a:r>
          </a:p>
          <a:p>
            <a:r>
              <a:rPr lang="es-MX" sz="2800" dirty="0" smtClean="0">
                <a:latin typeface="Century Schoolbook" pitchFamily="18" charset="0"/>
              </a:rPr>
              <a:t>En cambio, las moléculas hidrofóbicas, siempre y cuando su tamaño no sea demasiado grande, pueden atravesarla fácilmente.</a:t>
            </a:r>
          </a:p>
          <a:p>
            <a:endParaRPr lang="es-MX" sz="2800" dirty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2800" dirty="0" smtClean="0">
                <a:latin typeface="Century Schoolbook" pitchFamily="18" charset="0"/>
              </a:rPr>
              <a:t>La concentración típica de K</a:t>
            </a:r>
            <a:r>
              <a:rPr lang="es-MX" sz="2800" baseline="30000" dirty="0" smtClean="0">
                <a:latin typeface="Century Schoolbook" pitchFamily="18" charset="0"/>
              </a:rPr>
              <a:t>+</a:t>
            </a:r>
            <a:r>
              <a:rPr lang="es-MX" sz="2800" dirty="0" smtClean="0">
                <a:latin typeface="Century Schoolbook" pitchFamily="18" charset="0"/>
              </a:rPr>
              <a:t> dentro de la célula es de 100mM y fuera de la célula es de solo 5mM</a:t>
            </a:r>
          </a:p>
          <a:p>
            <a:r>
              <a:rPr lang="es-MX" sz="2800" dirty="0" smtClean="0">
                <a:latin typeface="Century Schoolbook" pitchFamily="18" charset="0"/>
              </a:rPr>
              <a:t>La concentración de </a:t>
            </a:r>
            <a:r>
              <a:rPr lang="es-MX" sz="2800" dirty="0" err="1" smtClean="0">
                <a:latin typeface="Century Schoolbook" pitchFamily="18" charset="0"/>
              </a:rPr>
              <a:t>Na</a:t>
            </a:r>
            <a:r>
              <a:rPr lang="es-MX" sz="2800" baseline="30000" dirty="0" smtClean="0">
                <a:latin typeface="Century Schoolbook" pitchFamily="18" charset="0"/>
              </a:rPr>
              <a:t>+</a:t>
            </a:r>
            <a:r>
              <a:rPr lang="es-MX" sz="2800" dirty="0" smtClean="0">
                <a:latin typeface="Century Schoolbook" pitchFamily="18" charset="0"/>
              </a:rPr>
              <a:t> fuera de la célula es de 150mM y dentro es de 10 a 20 </a:t>
            </a:r>
            <a:r>
              <a:rPr lang="es-MX" sz="2800" dirty="0" err="1" smtClean="0">
                <a:latin typeface="Century Schoolbook" pitchFamily="18" charset="0"/>
              </a:rPr>
              <a:t>mM</a:t>
            </a:r>
            <a:endParaRPr lang="es-MX" sz="2800" dirty="0" smtClean="0">
              <a:latin typeface="Century Schoolbook" pitchFamily="18" charset="0"/>
            </a:endParaRPr>
          </a:p>
          <a:p>
            <a:r>
              <a:rPr lang="es-MX" sz="2800" dirty="0" smtClean="0">
                <a:latin typeface="Century Schoolbook" pitchFamily="18" charset="0"/>
              </a:rPr>
              <a:t>Al igual que la difusión facilitada, el transporte activo depende de proteínas integrales de membrana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2800" dirty="0" smtClean="0">
                <a:latin typeface="Century Schoolbook" pitchFamily="18" charset="0"/>
              </a:rPr>
              <a:t>A diferencia de la difusión facilitada, el movimiento de un soluto contra el gradiente requiere del ingreso de energía</a:t>
            </a:r>
          </a:p>
          <a:p>
            <a:r>
              <a:rPr lang="es-MX" sz="2800" dirty="0" smtClean="0">
                <a:latin typeface="Century Schoolbook" pitchFamily="18" charset="0"/>
              </a:rPr>
              <a:t>Las proteínas que realizan el transporte activo se conocen como “bombas”</a:t>
            </a:r>
          </a:p>
          <a:p>
            <a:r>
              <a:rPr lang="es-MX" sz="2800" dirty="0" smtClean="0">
                <a:latin typeface="Century Schoolbook" pitchFamily="18" charset="0"/>
              </a:rPr>
              <a:t>ATP-asa de </a:t>
            </a:r>
            <a:r>
              <a:rPr lang="es-MX" sz="2800" dirty="0" err="1" smtClean="0">
                <a:latin typeface="Century Schoolbook" pitchFamily="18" charset="0"/>
              </a:rPr>
              <a:t>Na</a:t>
            </a:r>
            <a:r>
              <a:rPr lang="es-MX" sz="2800" baseline="30000" dirty="0" smtClean="0">
                <a:latin typeface="Century Schoolbook" pitchFamily="18" charset="0"/>
              </a:rPr>
              <a:t>+</a:t>
            </a:r>
            <a:r>
              <a:rPr lang="es-MX" sz="2800" dirty="0" smtClean="0">
                <a:latin typeface="Century Schoolbook" pitchFamily="18" charset="0"/>
              </a:rPr>
              <a:t> /K</a:t>
            </a:r>
            <a:r>
              <a:rPr lang="es-MX" sz="2800" baseline="30000" dirty="0" smtClean="0">
                <a:latin typeface="Century Schoolbook" pitchFamily="18" charset="0"/>
              </a:rPr>
              <a:t>+</a:t>
            </a:r>
            <a:r>
              <a:rPr lang="es-MX" sz="2800" dirty="0" smtClean="0">
                <a:latin typeface="Century Schoolbook" pitchFamily="18" charset="0"/>
              </a:rPr>
              <a:t> o </a:t>
            </a:r>
            <a:r>
              <a:rPr lang="es-MX" sz="2800" dirty="0" smtClean="0">
                <a:solidFill>
                  <a:srgbClr val="FFC000"/>
                </a:solidFill>
                <a:latin typeface="Century Schoolbook" pitchFamily="18" charset="0"/>
              </a:rPr>
              <a:t>bomba de sodio-potasio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80979"/>
            <a:ext cx="6026442" cy="552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Gerard\Pictures\Karp\figure_4_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-24"/>
            <a:ext cx="8124852" cy="68331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latin typeface="Century Schoolbook" pitchFamily="18" charset="0"/>
              </a:rPr>
              <a:t>Funciones de la bomba sodio-potasio</a:t>
            </a:r>
          </a:p>
          <a:p>
            <a:r>
              <a:rPr lang="es-MX" sz="3200" dirty="0" smtClean="0">
                <a:latin typeface="Century Schoolbook" pitchFamily="18" charset="0"/>
              </a:rPr>
              <a:t>Mantener el volumen celular</a:t>
            </a:r>
          </a:p>
          <a:p>
            <a:r>
              <a:rPr lang="es-MX" sz="3200" dirty="0" smtClean="0">
                <a:latin typeface="Century Schoolbook" pitchFamily="18" charset="0"/>
              </a:rPr>
              <a:t>Generar grandes gradientes de </a:t>
            </a:r>
            <a:r>
              <a:rPr lang="es-MX" sz="3200" dirty="0" err="1" smtClean="0">
                <a:latin typeface="Century Schoolbook" pitchFamily="18" charset="0"/>
              </a:rPr>
              <a:t>Na</a:t>
            </a:r>
            <a:r>
              <a:rPr lang="es-MX" sz="3200" dirty="0" smtClean="0">
                <a:latin typeface="Century Schoolbook" pitchFamily="18" charset="0"/>
              </a:rPr>
              <a:t> y K, lo cual tiene un papel crucial en origen de impulsos de células nerviosas y musculares</a:t>
            </a:r>
          </a:p>
          <a:p>
            <a:endParaRPr lang="es-MX" sz="32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Gerard\Pictures\Karp\figure_4_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66700"/>
            <a:ext cx="8534400" cy="6324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400" dirty="0" smtClean="0"/>
              <a:t>Permeabilidad de la membrana a diferentes solutos</a:t>
            </a:r>
            <a:endParaRPr lang="es-MX" sz="2400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350" r="535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44900" y="9522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Eras Bold ITC" pitchFamily="34" charset="0"/>
              </a:rPr>
              <a:t>Pasivo</a:t>
            </a:r>
            <a:endParaRPr lang="es-MX" dirty="0">
              <a:solidFill>
                <a:schemeClr val="bg1"/>
              </a:solidFill>
              <a:latin typeface="Eras Bold ITC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627776" y="7903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Eras Bold ITC" pitchFamily="34" charset="0"/>
              </a:rPr>
              <a:t>Activo</a:t>
            </a:r>
            <a:endParaRPr lang="es-MX" dirty="0">
              <a:solidFill>
                <a:schemeClr val="bg1"/>
              </a:solidFill>
              <a:latin typeface="Eras Bold IT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12116" y="761981"/>
            <a:ext cx="336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Eras Bold ITC" pitchFamily="34" charset="0"/>
              </a:rPr>
              <a:t>Mediado por transportador</a:t>
            </a:r>
            <a:endParaRPr lang="es-MX" dirty="0">
              <a:solidFill>
                <a:schemeClr val="bg1"/>
              </a:solidFill>
              <a:latin typeface="Eras Bold IT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3" y="44451"/>
            <a:ext cx="6638925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" y="1285860"/>
            <a:ext cx="913983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600" dirty="0" smtClean="0">
                <a:latin typeface="Century Schoolbook" pitchFamily="18" charset="0"/>
              </a:rPr>
              <a:t>La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difusión</a:t>
            </a:r>
            <a:r>
              <a:rPr lang="es-MX" sz="3600" dirty="0" smtClean="0">
                <a:latin typeface="Century Schoolbook" pitchFamily="18" charset="0"/>
              </a:rPr>
              <a:t> es un proceso espontaneo en el que una sustancia se mueve de una región de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alta</a:t>
            </a:r>
            <a:r>
              <a:rPr lang="es-MX" sz="3600" dirty="0" smtClean="0">
                <a:latin typeface="Century Schoolbook" pitchFamily="18" charset="0"/>
              </a:rPr>
              <a:t> concentración a otra con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baja</a:t>
            </a:r>
            <a:r>
              <a:rPr lang="es-MX" sz="3600" dirty="0" smtClean="0">
                <a:latin typeface="Century Schoolbook" pitchFamily="18" charset="0"/>
              </a:rPr>
              <a:t> concentración, lo que al final elimina la </a:t>
            </a:r>
            <a:r>
              <a:rPr lang="es-MX" sz="3600" dirty="0" smtClean="0">
                <a:solidFill>
                  <a:srgbClr val="FFC000"/>
                </a:solidFill>
                <a:latin typeface="Century Schoolbook" pitchFamily="18" charset="0"/>
              </a:rPr>
              <a:t>diferencia</a:t>
            </a:r>
            <a:r>
              <a:rPr lang="es-MX" sz="3600" dirty="0" smtClean="0">
                <a:latin typeface="Century Schoolbook" pitchFamily="18" charset="0"/>
              </a:rPr>
              <a:t> de concentración entre las dos regiones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85000" lnSpcReduction="10000"/>
          </a:bodyPr>
          <a:lstStyle/>
          <a:p>
            <a:r>
              <a:rPr lang="es-MX" sz="3600" dirty="0" smtClean="0">
                <a:latin typeface="Century Schoolbook" pitchFamily="18" charset="0"/>
              </a:rPr>
              <a:t>Para lograr esto no se requiere </a:t>
            </a:r>
            <a:r>
              <a:rPr lang="es-MX" sz="3600" dirty="0" smtClean="0">
                <a:solidFill>
                  <a:schemeClr val="accent3"/>
                </a:solidFill>
                <a:latin typeface="Century Schoolbook" pitchFamily="18" charset="0"/>
              </a:rPr>
              <a:t>aporte</a:t>
            </a:r>
            <a:r>
              <a:rPr lang="es-MX" sz="3600" dirty="0" smtClean="0">
                <a:latin typeface="Century Schoolbook" pitchFamily="18" charset="0"/>
              </a:rPr>
              <a:t>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externo</a:t>
            </a:r>
            <a:r>
              <a:rPr lang="es-MX" sz="3600" dirty="0" smtClean="0">
                <a:latin typeface="Century Schoolbook" pitchFamily="18" charset="0"/>
              </a:rPr>
              <a:t>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de</a:t>
            </a:r>
            <a:r>
              <a:rPr lang="es-MX" sz="3600" dirty="0" smtClean="0">
                <a:latin typeface="Century Schoolbook" pitchFamily="18" charset="0"/>
              </a:rPr>
              <a:t>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energía</a:t>
            </a:r>
            <a:r>
              <a:rPr lang="es-MX" sz="3600" dirty="0" smtClean="0">
                <a:latin typeface="Century Schoolbook" pitchFamily="18" charset="0"/>
              </a:rPr>
              <a:t>, sino que es suficiente con la energía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cinética</a:t>
            </a:r>
            <a:r>
              <a:rPr lang="es-MX" sz="3600" dirty="0" smtClean="0">
                <a:latin typeface="Century Schoolbook" pitchFamily="18" charset="0"/>
              </a:rPr>
              <a:t> propia de las moléculas. </a:t>
            </a:r>
          </a:p>
          <a:p>
            <a:r>
              <a:rPr lang="es-MX" sz="3600" dirty="0" smtClean="0">
                <a:latin typeface="Century Schoolbook" pitchFamily="18" charset="0"/>
              </a:rPr>
              <a:t>Si tenemos en cuenta que la temperatura de un medio es, de alguna manera, un índice de la energía cinética de las moléculas presentes en el mismo, es fácil deducir que a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mayor</a:t>
            </a:r>
            <a:r>
              <a:rPr lang="es-MX" sz="3600" dirty="0" smtClean="0">
                <a:latin typeface="Century Schoolbook" pitchFamily="18" charset="0"/>
              </a:rPr>
              <a:t> </a:t>
            </a:r>
            <a:r>
              <a:rPr lang="es-MX" sz="3600" dirty="0" smtClean="0">
                <a:solidFill>
                  <a:schemeClr val="accent1"/>
                </a:solidFill>
                <a:latin typeface="Century Schoolbook" pitchFamily="18" charset="0"/>
              </a:rPr>
              <a:t>temperatura</a:t>
            </a:r>
            <a:r>
              <a:rPr lang="es-MX" sz="3600" dirty="0" smtClean="0">
                <a:latin typeface="Century Schoolbook" pitchFamily="18" charset="0"/>
              </a:rPr>
              <a:t>, más importante será el fenómeno de difusión.</a:t>
            </a:r>
          </a:p>
          <a:p>
            <a:endParaRPr lang="es-MX" sz="36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57200" y="267493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s-MX" sz="3600" dirty="0" smtClean="0">
                <a:latin typeface="Century Schoolbook" pitchFamily="18" charset="0"/>
              </a:rPr>
              <a:t>Cuando la difusión se realiza entre compartimientos separados por una membrana permeable a ese soluto, se denomina </a:t>
            </a:r>
            <a:r>
              <a:rPr lang="es-MX" sz="3600" b="1" dirty="0" smtClean="0">
                <a:solidFill>
                  <a:schemeClr val="accent3"/>
                </a:solidFill>
                <a:latin typeface="Century Schoolbook" pitchFamily="18" charset="0"/>
              </a:rPr>
              <a:t>difusión</a:t>
            </a:r>
            <a:r>
              <a:rPr lang="es-MX" sz="3600" b="1" dirty="0" smtClean="0">
                <a:latin typeface="Century Schoolbook" pitchFamily="18" charset="0"/>
              </a:rPr>
              <a:t> </a:t>
            </a:r>
            <a:r>
              <a:rPr lang="es-MX" sz="3600" b="1" dirty="0" smtClean="0">
                <a:solidFill>
                  <a:schemeClr val="accent3"/>
                </a:solidFill>
                <a:latin typeface="Century Schoolbook" pitchFamily="18" charset="0"/>
              </a:rPr>
              <a:t>simple</a:t>
            </a:r>
            <a:endParaRPr lang="es-MX" sz="3600" dirty="0" smtClean="0">
              <a:latin typeface="Century Schoolbook" pitchFamily="18" charset="0"/>
            </a:endParaRPr>
          </a:p>
          <a:p>
            <a:r>
              <a:rPr lang="es-MX" sz="3600" dirty="0" smtClean="0">
                <a:latin typeface="Century Schoolbook" pitchFamily="18" charset="0"/>
              </a:rPr>
              <a:t>Desplazamiento a favor del gradiente de concentración. </a:t>
            </a:r>
          </a:p>
          <a:p>
            <a:endParaRPr lang="es-MX" sz="36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866</TotalTime>
  <Words>988</Words>
  <Application>Microsoft Office PowerPoint</Application>
  <PresentationFormat>Presentación en pantalla (4:3)</PresentationFormat>
  <Paragraphs>109</Paragraphs>
  <Slides>35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Brío</vt:lpstr>
      <vt:lpstr>Estructura y organización celular</vt:lpstr>
      <vt:lpstr>Presentación de PowerPoint</vt:lpstr>
      <vt:lpstr>Presentación de PowerPoint</vt:lpstr>
      <vt:lpstr>Permeabilidad de la membrana a diferentes solutos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y organización celular</dc:title>
  <dc:creator>Gerard</dc:creator>
  <cp:lastModifiedBy>Gerard</cp:lastModifiedBy>
  <cp:revision>63</cp:revision>
  <dcterms:created xsi:type="dcterms:W3CDTF">2009-09-02T02:57:55Z</dcterms:created>
  <dcterms:modified xsi:type="dcterms:W3CDTF">2012-01-27T17:17:44Z</dcterms:modified>
</cp:coreProperties>
</file>